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3"/>
    <p:sldId id="257" r:id="rId4"/>
    <p:sldId id="258" r:id="rId5"/>
    <p:sldId id="263" r:id="rId6"/>
    <p:sldId id="282" r:id="rId7"/>
    <p:sldId id="290" r:id="rId8"/>
    <p:sldId id="259" r:id="rId9"/>
    <p:sldId id="284" r:id="rId10"/>
    <p:sldId id="344" r:id="rId11"/>
    <p:sldId id="286" r:id="rId12"/>
    <p:sldId id="287" r:id="rId13"/>
    <p:sldId id="274" r:id="rId14"/>
    <p:sldId id="260" r:id="rId15"/>
    <p:sldId id="267" r:id="rId16"/>
    <p:sldId id="293" r:id="rId17"/>
    <p:sldId id="294" r:id="rId18"/>
    <p:sldId id="295" r:id="rId19"/>
    <p:sldId id="297" r:id="rId20"/>
    <p:sldId id="296" r:id="rId21"/>
    <p:sldId id="308" r:id="rId22"/>
    <p:sldId id="309" r:id="rId23"/>
    <p:sldId id="261" r:id="rId24"/>
    <p:sldId id="270" r:id="rId25"/>
    <p:sldId id="331" r:id="rId26"/>
    <p:sldId id="332" r:id="rId27"/>
    <p:sldId id="330" r:id="rId28"/>
    <p:sldId id="327" r:id="rId29"/>
    <p:sldId id="333" r:id="rId30"/>
    <p:sldId id="328" r:id="rId31"/>
    <p:sldId id="371" r:id="rId32"/>
    <p:sldId id="301" r:id="rId33"/>
    <p:sldId id="324" r:id="rId34"/>
    <p:sldId id="299" r:id="rId35"/>
    <p:sldId id="334" r:id="rId37"/>
    <p:sldId id="310" r:id="rId38"/>
    <p:sldId id="262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we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25D"/>
    <a:srgbClr val="95806B"/>
    <a:srgbClr val="3D5F6B"/>
    <a:srgbClr val="2EBF91"/>
    <a:srgbClr val="836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6" autoAdjust="0"/>
    <p:restoredTop sz="94660"/>
  </p:normalViewPr>
  <p:slideViewPr>
    <p:cSldViewPr snapToGrid="0" showGuides="1">
      <p:cViewPr varScale="1">
        <p:scale>
          <a:sx n="33" d="100"/>
          <a:sy n="33" d="100"/>
        </p:scale>
        <p:origin x="114" y="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2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www.scaledagileframework.com/PI-planning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hyperlink" Target="https://www.ituring.com.cn/book/tupubarticle/2085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hyperlink" Target="https://www.scaledagileframework.com/devop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 rot="10800000">
            <a:off x="0" y="0"/>
            <a:ext cx="5857579" cy="6096000"/>
          </a:xfrm>
          <a:custGeom>
            <a:avLst/>
            <a:gdLst>
              <a:gd name="connsiteX0" fmla="*/ 0 w 7071360"/>
              <a:gd name="connsiteY0" fmla="*/ 6096000 h 6096000"/>
              <a:gd name="connsiteX1" fmla="*/ 7071360 w 7071360"/>
              <a:gd name="connsiteY1" fmla="*/ 0 h 6096000"/>
              <a:gd name="connsiteX2" fmla="*/ 7071360 w 7071360"/>
              <a:gd name="connsiteY2" fmla="*/ 6096000 h 6096000"/>
              <a:gd name="connsiteX3" fmla="*/ 0 w 7071360"/>
              <a:gd name="connsiteY3" fmla="*/ 6096000 h 6096000"/>
              <a:gd name="connsiteX0-1" fmla="*/ 0 w 5933440"/>
              <a:gd name="connsiteY0-2" fmla="*/ 6096000 h 6096000"/>
              <a:gd name="connsiteX1-3" fmla="*/ 5933440 w 5933440"/>
              <a:gd name="connsiteY1-4" fmla="*/ 0 h 6096000"/>
              <a:gd name="connsiteX2-5" fmla="*/ 5933440 w 5933440"/>
              <a:gd name="connsiteY2-6" fmla="*/ 6096000 h 6096000"/>
              <a:gd name="connsiteX3-7" fmla="*/ 0 w 5933440"/>
              <a:gd name="connsiteY3-8" fmla="*/ 6096000 h 6096000"/>
              <a:gd name="connsiteX0-9" fmla="*/ 0 w 6644640"/>
              <a:gd name="connsiteY0-10" fmla="*/ 6096000 h 6096000"/>
              <a:gd name="connsiteX1-11" fmla="*/ 6644640 w 6644640"/>
              <a:gd name="connsiteY1-12" fmla="*/ 0 h 6096000"/>
              <a:gd name="connsiteX2-13" fmla="*/ 6644640 w 6644640"/>
              <a:gd name="connsiteY2-14" fmla="*/ 6096000 h 6096000"/>
              <a:gd name="connsiteX3-15" fmla="*/ 0 w 6644640"/>
              <a:gd name="connsiteY3-16" fmla="*/ 6096000 h 6096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644640" h="6096000">
                <a:moveTo>
                  <a:pt x="0" y="6096000"/>
                </a:moveTo>
                <a:lnTo>
                  <a:pt x="6644640" y="0"/>
                </a:lnTo>
                <a:lnTo>
                  <a:pt x="6644640" y="6096000"/>
                </a:lnTo>
                <a:lnTo>
                  <a:pt x="0" y="6096000"/>
                </a:lnTo>
                <a:close/>
              </a:path>
            </a:pathLst>
          </a:custGeom>
          <a:solidFill>
            <a:srgbClr val="375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9378">
            <a:off x="-1068601" y="2127389"/>
            <a:ext cx="8893099" cy="1841221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-130848" y="0"/>
            <a:ext cx="5718847" cy="6858000"/>
          </a:xfrm>
          <a:prstGeom prst="parallelogram">
            <a:avLst>
              <a:gd name="adj" fmla="val 76803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-1" y="1480207"/>
            <a:ext cx="5445759" cy="5377793"/>
          </a:xfrm>
          <a:custGeom>
            <a:avLst/>
            <a:gdLst>
              <a:gd name="connsiteX0" fmla="*/ 0 w 6238240"/>
              <a:gd name="connsiteY0" fmla="*/ 5377794 h 5377794"/>
              <a:gd name="connsiteX1" fmla="*/ 0 w 6238240"/>
              <a:gd name="connsiteY1" fmla="*/ 0 h 5377794"/>
              <a:gd name="connsiteX2" fmla="*/ 6238240 w 6238240"/>
              <a:gd name="connsiteY2" fmla="*/ 5377794 h 5377794"/>
              <a:gd name="connsiteX3" fmla="*/ 0 w 6238240"/>
              <a:gd name="connsiteY3" fmla="*/ 5377794 h 5377794"/>
              <a:gd name="connsiteX0-1" fmla="*/ 0 w 4124960"/>
              <a:gd name="connsiteY0-2" fmla="*/ 5377794 h 5377794"/>
              <a:gd name="connsiteX1-3" fmla="*/ 0 w 4124960"/>
              <a:gd name="connsiteY1-4" fmla="*/ 0 h 5377794"/>
              <a:gd name="connsiteX2-5" fmla="*/ 4124960 w 4124960"/>
              <a:gd name="connsiteY2-6" fmla="*/ 5377794 h 5377794"/>
              <a:gd name="connsiteX3-7" fmla="*/ 0 w 4124960"/>
              <a:gd name="connsiteY3-8" fmla="*/ 5377794 h 53777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24960" h="5377794">
                <a:moveTo>
                  <a:pt x="0" y="5377794"/>
                </a:moveTo>
                <a:lnTo>
                  <a:pt x="0" y="0"/>
                </a:lnTo>
                <a:lnTo>
                  <a:pt x="4124960" y="5377794"/>
                </a:lnTo>
                <a:lnTo>
                  <a:pt x="0" y="5377794"/>
                </a:lnTo>
                <a:close/>
              </a:path>
            </a:pathLst>
          </a:custGeom>
          <a:solidFill>
            <a:srgbClr val="3D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rot="18936601">
            <a:off x="1906748" y="1508274"/>
            <a:ext cx="386080" cy="6397739"/>
          </a:xfrm>
          <a:custGeom>
            <a:avLst/>
            <a:gdLst>
              <a:gd name="connsiteX0" fmla="*/ 386080 w 386080"/>
              <a:gd name="connsiteY0" fmla="*/ 0 h 6397739"/>
              <a:gd name="connsiteX1" fmla="*/ 386080 w 386080"/>
              <a:gd name="connsiteY1" fmla="*/ 6397739 h 6397739"/>
              <a:gd name="connsiteX2" fmla="*/ 0 w 386080"/>
              <a:gd name="connsiteY2" fmla="*/ 6019794 h 6397739"/>
              <a:gd name="connsiteX3" fmla="*/ 0 w 386080"/>
              <a:gd name="connsiteY3" fmla="*/ 394390 h 639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080" h="6397739">
                <a:moveTo>
                  <a:pt x="386080" y="0"/>
                </a:moveTo>
                <a:lnTo>
                  <a:pt x="386080" y="6397739"/>
                </a:lnTo>
                <a:lnTo>
                  <a:pt x="0" y="6019794"/>
                </a:lnTo>
                <a:lnTo>
                  <a:pt x="0" y="394390"/>
                </a:lnTo>
                <a:close/>
              </a:path>
            </a:pathLst>
          </a:cu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84093">
            <a:off x="-960911" y="3261500"/>
            <a:ext cx="7779399" cy="164469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098513" y="368300"/>
            <a:ext cx="4643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37525D">
                    <a:alpha val="30000"/>
                  </a:srgbClr>
                </a:solidFill>
                <a:latin typeface="造字工房方黑（非商用）常规体" pitchFamily="2" charset="-122"/>
                <a:ea typeface="造字工房方黑（非商用）常规体" pitchFamily="2" charset="-122"/>
              </a:rPr>
              <a:t>EXECUTION</a:t>
            </a:r>
            <a:endParaRPr lang="zh-CN" altLang="en-US" sz="5400" dirty="0">
              <a:solidFill>
                <a:srgbClr val="37525D">
                  <a:alpha val="30000"/>
                </a:srgbClr>
              </a:solidFill>
              <a:latin typeface="造字工房方黑（非商用）常规体" pitchFamily="2" charset="-122"/>
              <a:ea typeface="造字工房方黑（非商用）常规体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96000" y="3445330"/>
            <a:ext cx="447142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95806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爱丁内部学习分享</a:t>
            </a:r>
            <a:endParaRPr lang="zh-CN" altLang="en-US" sz="2800" dirty="0">
              <a:solidFill>
                <a:srgbClr val="95806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63952" y="2028228"/>
            <a:ext cx="393551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rgbClr val="37525D"/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DevOps</a:t>
            </a:r>
            <a:endParaRPr lang="en-US" altLang="zh-CN" sz="8000" dirty="0">
              <a:solidFill>
                <a:srgbClr val="37525D"/>
              </a:solidFill>
              <a:effectLst>
                <a:outerShdw blurRad="50800" dist="50800" dir="5400000" algn="ctr" rotWithShape="0">
                  <a:srgbClr val="000000">
                    <a:alpha val="94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556777" y="6096001"/>
            <a:ext cx="202129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95806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主讲人：刘伟</a:t>
            </a:r>
            <a:endParaRPr lang="zh-CN" altLang="en-US" sz="1600" dirty="0">
              <a:solidFill>
                <a:srgbClr val="95806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5" name="图形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387839" y="6230024"/>
            <a:ext cx="168937" cy="168937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5750560" y="2824480"/>
            <a:ext cx="5100320" cy="1320800"/>
          </a:xfrm>
          <a:custGeom>
            <a:avLst/>
            <a:gdLst>
              <a:gd name="connsiteX0" fmla="*/ 548640 w 5100320"/>
              <a:gd name="connsiteY0" fmla="*/ 0 h 1320800"/>
              <a:gd name="connsiteX1" fmla="*/ 0 w 5100320"/>
              <a:gd name="connsiteY1" fmla="*/ 20320 h 1320800"/>
              <a:gd name="connsiteX2" fmla="*/ 0 w 5100320"/>
              <a:gd name="connsiteY2" fmla="*/ 1300480 h 1320800"/>
              <a:gd name="connsiteX3" fmla="*/ 5100320 w 5100320"/>
              <a:gd name="connsiteY3" fmla="*/ 1320800 h 1320800"/>
              <a:gd name="connsiteX4" fmla="*/ 5100320 w 5100320"/>
              <a:gd name="connsiteY4" fmla="*/ 60960 h 1320800"/>
              <a:gd name="connsiteX5" fmla="*/ 4612640 w 5100320"/>
              <a:gd name="connsiteY5" fmla="*/ 40640 h 1320800"/>
              <a:gd name="connsiteX0-1" fmla="*/ 548640 w 5100320"/>
              <a:gd name="connsiteY0-2" fmla="*/ 20320 h 1341120"/>
              <a:gd name="connsiteX1-3" fmla="*/ 0 w 5100320"/>
              <a:gd name="connsiteY1-4" fmla="*/ 40640 h 1341120"/>
              <a:gd name="connsiteX2-5" fmla="*/ 0 w 5100320"/>
              <a:gd name="connsiteY2-6" fmla="*/ 1320800 h 1341120"/>
              <a:gd name="connsiteX3-7" fmla="*/ 5100320 w 5100320"/>
              <a:gd name="connsiteY3-8" fmla="*/ 1341120 h 1341120"/>
              <a:gd name="connsiteX4-9" fmla="*/ 5080000 w 5100320"/>
              <a:gd name="connsiteY4-10" fmla="*/ 0 h 1341120"/>
              <a:gd name="connsiteX5-11" fmla="*/ 4612640 w 5100320"/>
              <a:gd name="connsiteY5-12" fmla="*/ 60960 h 1341120"/>
              <a:gd name="connsiteX0-13" fmla="*/ 548640 w 5100320"/>
              <a:gd name="connsiteY0-14" fmla="*/ 20320 h 1341120"/>
              <a:gd name="connsiteX1-15" fmla="*/ 0 w 5100320"/>
              <a:gd name="connsiteY1-16" fmla="*/ 40640 h 1341120"/>
              <a:gd name="connsiteX2-17" fmla="*/ 0 w 5100320"/>
              <a:gd name="connsiteY2-18" fmla="*/ 1320800 h 1341120"/>
              <a:gd name="connsiteX3-19" fmla="*/ 5100320 w 5100320"/>
              <a:gd name="connsiteY3-20" fmla="*/ 1341120 h 1341120"/>
              <a:gd name="connsiteX4-21" fmla="*/ 5080000 w 5100320"/>
              <a:gd name="connsiteY4-22" fmla="*/ 0 h 1341120"/>
              <a:gd name="connsiteX5-23" fmla="*/ 4592320 w 5100320"/>
              <a:gd name="connsiteY5-24" fmla="*/ 20320 h 1341120"/>
              <a:gd name="connsiteX0-25" fmla="*/ 548640 w 5100320"/>
              <a:gd name="connsiteY0-26" fmla="*/ 0 h 1320800"/>
              <a:gd name="connsiteX1-27" fmla="*/ 0 w 5100320"/>
              <a:gd name="connsiteY1-28" fmla="*/ 20320 h 1320800"/>
              <a:gd name="connsiteX2-29" fmla="*/ 0 w 5100320"/>
              <a:gd name="connsiteY2-30" fmla="*/ 1300480 h 1320800"/>
              <a:gd name="connsiteX3-31" fmla="*/ 5100320 w 5100320"/>
              <a:gd name="connsiteY3-32" fmla="*/ 1320800 h 1320800"/>
              <a:gd name="connsiteX4-33" fmla="*/ 5080000 w 5100320"/>
              <a:gd name="connsiteY4-34" fmla="*/ 0 h 1320800"/>
              <a:gd name="connsiteX5-35" fmla="*/ 4592320 w 5100320"/>
              <a:gd name="connsiteY5-36" fmla="*/ 0 h 1320800"/>
              <a:gd name="connsiteX0-37" fmla="*/ 548640 w 5100320"/>
              <a:gd name="connsiteY0-38" fmla="*/ 0 h 1320800"/>
              <a:gd name="connsiteX1-39" fmla="*/ 0 w 5100320"/>
              <a:gd name="connsiteY1-40" fmla="*/ 0 h 1320800"/>
              <a:gd name="connsiteX2-41" fmla="*/ 0 w 5100320"/>
              <a:gd name="connsiteY2-42" fmla="*/ 1300480 h 1320800"/>
              <a:gd name="connsiteX3-43" fmla="*/ 5100320 w 5100320"/>
              <a:gd name="connsiteY3-44" fmla="*/ 1320800 h 1320800"/>
              <a:gd name="connsiteX4-45" fmla="*/ 5080000 w 5100320"/>
              <a:gd name="connsiteY4-46" fmla="*/ 0 h 1320800"/>
              <a:gd name="connsiteX5-47" fmla="*/ 4592320 w 5100320"/>
              <a:gd name="connsiteY5-48" fmla="*/ 0 h 1320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100320" h="1320800">
                <a:moveTo>
                  <a:pt x="548640" y="0"/>
                </a:moveTo>
                <a:lnTo>
                  <a:pt x="0" y="0"/>
                </a:lnTo>
                <a:lnTo>
                  <a:pt x="0" y="1300480"/>
                </a:lnTo>
                <a:lnTo>
                  <a:pt x="5100320" y="1320800"/>
                </a:lnTo>
                <a:lnTo>
                  <a:pt x="5080000" y="0"/>
                </a:lnTo>
                <a:lnTo>
                  <a:pt x="4592320" y="0"/>
                </a:lnTo>
              </a:path>
            </a:pathLst>
          </a:custGeom>
          <a:noFill/>
          <a:ln w="31750">
            <a:solidFill>
              <a:srgbClr val="95806B"/>
            </a:solidFill>
          </a:ln>
          <a:effectLst>
            <a:outerShdw blurRad="762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1692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Safe</a:t>
            </a:r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框架</a:t>
            </a:r>
            <a:endParaRPr lang="zh-CN" altLang="en-US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691492" y="3271040"/>
            <a:ext cx="3488831" cy="25421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其实，很多公司都有许多大致不二的方法和程序，执行力的不同造成了结果的巨大差异！执行力，这是一切战略得以顺利实现的关键要素。如果没有执行力，战略最终只是一句空话。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" y="977265"/>
            <a:ext cx="11144250" cy="5819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2415" y="0"/>
            <a:ext cx="656717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42475" y="2010410"/>
            <a:ext cx="17138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四个象限：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、持续探索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、持续集成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、持续部署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、按需发布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" y="198120"/>
            <a:ext cx="10454640" cy="6461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>
            <a:off x="1637340" y="2647293"/>
            <a:ext cx="7779399" cy="1644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 flipH="1" flipV="1">
            <a:off x="815609" y="2606654"/>
            <a:ext cx="7779399" cy="1644693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3384511" y="0"/>
            <a:ext cx="3483647" cy="6858000"/>
          </a:xfrm>
          <a:prstGeom prst="parallelogram">
            <a:avLst>
              <a:gd name="adj" fmla="val 88908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84208" y="1971080"/>
            <a:ext cx="1611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37525D"/>
                </a:solidFill>
                <a:effectLst>
                  <a:outerShdw blurRad="101600" dist="50800" dir="5400000" algn="ctr" rotWithShape="0">
                    <a:srgbClr val="000000">
                      <a:alpha val="96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03</a:t>
            </a:r>
            <a:endParaRPr lang="zh-CN" altLang="en-US" sz="6600" dirty="0">
              <a:solidFill>
                <a:srgbClr val="37525D"/>
              </a:solidFill>
              <a:effectLst>
                <a:outerShdw blurRad="101600" dist="50800" dir="5400000" algn="ctr" rotWithShape="0">
                  <a:srgbClr val="000000">
                    <a:alpha val="96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2778" y="3429000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案例</a:t>
            </a:r>
            <a:endParaRPr lang="zh-CN" altLang="en-US" sz="4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2"/>
          <p:cNvSpPr txBox="1"/>
          <p:nvPr/>
        </p:nvSpPr>
        <p:spPr>
          <a:xfrm>
            <a:off x="2666365" y="1770380"/>
            <a:ext cx="2009775" cy="18751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252285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Google</a:t>
            </a:r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怎么做</a:t>
            </a:r>
            <a:endParaRPr lang="zh-CN" altLang="en-US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930" y="1191895"/>
            <a:ext cx="10922635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比如 Google 提出的 5 个 DevOps 原则，这套原则中必须依赖于工具辅助的部分</a:t>
            </a:r>
            <a:endParaRPr lang="zh-CN" altLang="en-US" sz="2400"/>
          </a:p>
          <a:p>
            <a:pPr algn="l"/>
            <a:r>
              <a:rPr lang="zh-CN" altLang="en-US" sz="2400"/>
              <a:t>只有后两点，更多的则是对于开发组织形式的内省：</a:t>
            </a:r>
            <a:endParaRPr lang="zh-CN" altLang="en-US" sz="2400"/>
          </a:p>
          <a:p>
            <a:pPr algn="l"/>
            <a:r>
              <a:rPr lang="en-US" altLang="zh-CN" sz="2400"/>
              <a:t>1. </a:t>
            </a:r>
            <a:r>
              <a:rPr lang="zh-CN" altLang="en-US" sz="2400"/>
              <a:t>精简组织架构；</a:t>
            </a:r>
            <a:endParaRPr lang="zh-CN" altLang="en-US" sz="2400"/>
          </a:p>
          <a:p>
            <a:pPr algn="l"/>
            <a:r>
              <a:rPr lang="en-US" altLang="zh-CN" sz="2400"/>
              <a:t>2. </a:t>
            </a:r>
            <a:r>
              <a:rPr lang="zh-CN" altLang="en-US" sz="2400"/>
              <a:t>愿意承担一部分试错带来的损失；</a:t>
            </a:r>
            <a:endParaRPr lang="zh-CN" altLang="en-US" sz="2400"/>
          </a:p>
          <a:p>
            <a:pPr algn="l"/>
            <a:r>
              <a:rPr lang="en-US" altLang="zh-CN" sz="2400"/>
              <a:t>3. </a:t>
            </a:r>
            <a:r>
              <a:rPr lang="zh-CN" altLang="en-US" sz="2400"/>
              <a:t>分阶段地一小步一小步地进行转型；</a:t>
            </a:r>
            <a:endParaRPr lang="zh-CN" altLang="en-US" sz="2400"/>
          </a:p>
          <a:p>
            <a:pPr algn="l"/>
            <a:r>
              <a:rPr lang="en-US" altLang="zh-CN" sz="2400"/>
              <a:t>4. </a:t>
            </a:r>
            <a:r>
              <a:rPr lang="zh-CN" altLang="en-US" sz="2400"/>
              <a:t>最大化地利用工具和自动化流程；</a:t>
            </a:r>
            <a:endParaRPr lang="zh-CN" altLang="en-US" sz="2400"/>
          </a:p>
          <a:p>
            <a:pPr algn="l"/>
            <a:r>
              <a:rPr lang="en-US" altLang="zh-CN" sz="2400"/>
              <a:t>5. </a:t>
            </a:r>
            <a:r>
              <a:rPr lang="zh-CN" altLang="en-US" sz="2400"/>
              <a:t>对所有的过程和结果进行记录和分析。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</p:spPr>
        <p:txBody>
          <a:bodyPr/>
          <a:p>
            <a:r>
              <a:rPr lang="zh-CN" altLang="en-US" sz="3200"/>
              <a:t>京东</a:t>
            </a:r>
            <a:r>
              <a:rPr lang="en-US" altLang="zh-CN" sz="3200"/>
              <a:t>-</a:t>
            </a:r>
            <a:r>
              <a:rPr lang="zh-CN" altLang="en-US" sz="3200"/>
              <a:t>影响地图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2535" y="521335"/>
            <a:ext cx="6113145" cy="61131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0775" y="895350"/>
            <a:ext cx="741045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2580" y="732790"/>
            <a:ext cx="8276590" cy="56902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0">
            <a:off x="2011680" y="1770380"/>
            <a:ext cx="3368040" cy="4002405"/>
            <a:chOff x="1280030" y="2532795"/>
            <a:chExt cx="1767288" cy="2265629"/>
          </a:xfrm>
        </p:grpSpPr>
        <p:sp>
          <p:nvSpPr>
            <p:cNvPr id="8" name="文本框 32"/>
            <p:cNvSpPr txBox="1"/>
            <p:nvPr/>
          </p:nvSpPr>
          <p:spPr>
            <a:xfrm>
              <a:off x="1623418" y="2532795"/>
              <a:ext cx="1054706" cy="10615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799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" name="文本框 33"/>
            <p:cNvSpPr txBox="1"/>
            <p:nvPr/>
          </p:nvSpPr>
          <p:spPr>
            <a:xfrm>
              <a:off x="1280030" y="3358688"/>
              <a:ext cx="1767288" cy="14397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indent="457200">
                <a:lnSpc>
                  <a:spcPct val="150000"/>
                </a:lnSpc>
                <a:spcAft>
                  <a:spcPts val="60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当企业的战略方向已经或基本确定，这时候执行力就变得最为关键。许多企业的失败不是战略的问题，而是战略执行的问题！再好的战略，如果不去执行，也只是空谈。</a:t>
              </a:r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60185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京东</a:t>
            </a:r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-</a:t>
            </a:r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用户故事地图</a:t>
            </a:r>
            <a:r>
              <a:rPr lang="zh-CN" altLang="en-US" sz="2000" b="1" dirty="0">
                <a:solidFill>
                  <a:srgbClr val="37525D"/>
                </a:solidFill>
                <a:sym typeface="+mn-ea"/>
              </a:rPr>
              <a:t>（再举例招聘系统）</a:t>
            </a:r>
            <a:endParaRPr lang="zh-CN" altLang="en-US" sz="20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691492" y="3271040"/>
            <a:ext cx="3488831" cy="25421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其实，很多公司都有许多大致不二的方法和程序，执行力的不同造成了结果的巨大差异！执行力，这是一切战略得以顺利实现的关键要素。如果没有执行力，战略最终只是一句空话。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-8033"/>
          <a:stretch>
            <a:fillRect/>
          </a:stretch>
        </p:blipFill>
        <p:spPr>
          <a:xfrm>
            <a:off x="1706880" y="869950"/>
            <a:ext cx="8778240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</p:spPr>
        <p:txBody>
          <a:bodyPr/>
          <a:p>
            <a:r>
              <a:rPr lang="zh-CN" altLang="en-US"/>
              <a:t>原型故事地图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957580"/>
            <a:ext cx="9811385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2504" y="869988"/>
            <a:ext cx="1886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37525D"/>
                </a:solidFill>
                <a:effectLst>
                  <a:outerShdw blurRad="762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目录</a:t>
            </a:r>
            <a:endParaRPr lang="zh-CN" altLang="en-US" sz="5400" dirty="0">
              <a:solidFill>
                <a:srgbClr val="37525D"/>
              </a:solidFill>
              <a:effectLst>
                <a:outerShdw blurRad="76200" dist="50800" dir="5400000" algn="ctr" rotWithShape="0">
                  <a:srgbClr val="000000">
                    <a:alpha val="98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6639" y="2026998"/>
            <a:ext cx="2458720" cy="45719"/>
          </a:xfrm>
          <a:prstGeom prst="rect">
            <a:avLst/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53436" y="1626888"/>
            <a:ext cx="2285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95806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CONTENTS</a:t>
            </a:r>
            <a:endParaRPr lang="zh-CN" altLang="en-US" sz="2000" dirty="0">
              <a:solidFill>
                <a:srgbClr val="95806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74115" y="3134360"/>
            <a:ext cx="1277112" cy="985520"/>
            <a:chOff x="1274115" y="3134360"/>
            <a:chExt cx="1277112" cy="985520"/>
          </a:xfrm>
        </p:grpSpPr>
        <p:sp>
          <p:nvSpPr>
            <p:cNvPr id="21" name="平行四边形 20"/>
            <p:cNvSpPr/>
            <p:nvPr/>
          </p:nvSpPr>
          <p:spPr>
            <a:xfrm>
              <a:off x="1335075" y="3205480"/>
              <a:ext cx="1216152" cy="914400"/>
            </a:xfrm>
            <a:prstGeom prst="parallelogram">
              <a:avLst/>
            </a:prstGeom>
            <a:noFill/>
            <a:ln>
              <a:solidFill>
                <a:srgbClr val="958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1274115" y="3134360"/>
              <a:ext cx="1216152" cy="914400"/>
            </a:xfrm>
            <a:prstGeom prst="parallelogram">
              <a:avLst/>
            </a:prstGeom>
            <a:solidFill>
              <a:srgbClr val="375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91881" y="3134360"/>
            <a:ext cx="1277112" cy="985520"/>
            <a:chOff x="1274115" y="3134360"/>
            <a:chExt cx="1277112" cy="985520"/>
          </a:xfrm>
        </p:grpSpPr>
        <p:sp>
          <p:nvSpPr>
            <p:cNvPr id="24" name="平行四边形 23"/>
            <p:cNvSpPr/>
            <p:nvPr/>
          </p:nvSpPr>
          <p:spPr>
            <a:xfrm>
              <a:off x="1335075" y="3205480"/>
              <a:ext cx="1216152" cy="914400"/>
            </a:xfrm>
            <a:prstGeom prst="parallelogram">
              <a:avLst/>
            </a:prstGeom>
            <a:noFill/>
            <a:ln>
              <a:solidFill>
                <a:srgbClr val="958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1274115" y="3134360"/>
              <a:ext cx="1216152" cy="914400"/>
            </a:xfrm>
            <a:prstGeom prst="parallelogram">
              <a:avLst/>
            </a:prstGeom>
            <a:solidFill>
              <a:srgbClr val="375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09647" y="3134360"/>
            <a:ext cx="1277112" cy="985520"/>
            <a:chOff x="1274115" y="3134360"/>
            <a:chExt cx="1277112" cy="985520"/>
          </a:xfrm>
        </p:grpSpPr>
        <p:sp>
          <p:nvSpPr>
            <p:cNvPr id="27" name="平行四边形 26"/>
            <p:cNvSpPr/>
            <p:nvPr/>
          </p:nvSpPr>
          <p:spPr>
            <a:xfrm>
              <a:off x="1335075" y="3205480"/>
              <a:ext cx="1216152" cy="914400"/>
            </a:xfrm>
            <a:prstGeom prst="parallelogram">
              <a:avLst/>
            </a:prstGeom>
            <a:noFill/>
            <a:ln>
              <a:solidFill>
                <a:srgbClr val="958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1274115" y="3134360"/>
              <a:ext cx="1216152" cy="914400"/>
            </a:xfrm>
            <a:prstGeom prst="parallelogram">
              <a:avLst/>
            </a:prstGeom>
            <a:solidFill>
              <a:srgbClr val="375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427413" y="3134360"/>
            <a:ext cx="1277112" cy="985520"/>
            <a:chOff x="1274115" y="3134360"/>
            <a:chExt cx="1277112" cy="985520"/>
          </a:xfrm>
        </p:grpSpPr>
        <p:sp>
          <p:nvSpPr>
            <p:cNvPr id="30" name="平行四边形 29"/>
            <p:cNvSpPr/>
            <p:nvPr/>
          </p:nvSpPr>
          <p:spPr>
            <a:xfrm>
              <a:off x="1335075" y="3205480"/>
              <a:ext cx="1216152" cy="914400"/>
            </a:xfrm>
            <a:prstGeom prst="parallelogram">
              <a:avLst/>
            </a:prstGeom>
            <a:noFill/>
            <a:ln>
              <a:solidFill>
                <a:srgbClr val="958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1274115" y="3134360"/>
              <a:ext cx="1216152" cy="914400"/>
            </a:xfrm>
            <a:prstGeom prst="parallelogram">
              <a:avLst/>
            </a:prstGeom>
            <a:solidFill>
              <a:srgbClr val="375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511465" y="3332520"/>
            <a:ext cx="74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91615" y="3337620"/>
            <a:ext cx="81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43860" y="3332520"/>
            <a:ext cx="78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623742" y="3337620"/>
            <a:ext cx="82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9163" y="4388783"/>
            <a:ext cx="1889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DevOps</a:t>
            </a:r>
            <a:r>
              <a:rPr lang="zh-CN" altLang="en-US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简介</a:t>
            </a:r>
            <a:endParaRPr lang="zh-CN" altLang="en-US" sz="2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418699" y="4388783"/>
            <a:ext cx="23628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SAFe® DevOps</a:t>
            </a:r>
            <a:endParaRPr lang="en-US" altLang="zh-CN" sz="2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70472" y="4388783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案例</a:t>
            </a:r>
            <a:endParaRPr lang="zh-CN" altLang="en-US" sz="2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926898" y="4388783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爱丁如何借鉴</a:t>
            </a:r>
            <a:endParaRPr lang="zh-CN" altLang="en-US" sz="2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0" y="1045210"/>
            <a:ext cx="7345680" cy="551497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391160" y="178435"/>
            <a:ext cx="10515600" cy="866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看板图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3028" t="-17480" r="3028" b="-218"/>
          <a:stretch>
            <a:fillRect/>
          </a:stretch>
        </p:blipFill>
        <p:spPr>
          <a:xfrm>
            <a:off x="1377315" y="0"/>
            <a:ext cx="943673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473" y="294339"/>
            <a:ext cx="30321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团队回顾四象限</a:t>
            </a:r>
            <a:endParaRPr lang="zh-CN" altLang="en-US" sz="3200" b="1" dirty="0">
              <a:solidFill>
                <a:srgbClr val="37525D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>
            <a:off x="1637340" y="2647293"/>
            <a:ext cx="7779399" cy="1644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 flipH="1" flipV="1">
            <a:off x="815609" y="2606654"/>
            <a:ext cx="7779399" cy="1644693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3384511" y="0"/>
            <a:ext cx="3483647" cy="6858000"/>
          </a:xfrm>
          <a:prstGeom prst="parallelogram">
            <a:avLst>
              <a:gd name="adj" fmla="val 88908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84208" y="1971080"/>
            <a:ext cx="16722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37525D"/>
                </a:solidFill>
                <a:effectLst>
                  <a:outerShdw blurRad="101600" dist="50800" dir="5400000" algn="ctr" rotWithShape="0">
                    <a:srgbClr val="000000">
                      <a:alpha val="96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04</a:t>
            </a:r>
            <a:endParaRPr lang="zh-CN" altLang="en-US" sz="6600" dirty="0">
              <a:solidFill>
                <a:srgbClr val="37525D"/>
              </a:solidFill>
              <a:effectLst>
                <a:outerShdw blurRad="101600" dist="50800" dir="5400000" algn="ctr" rotWithShape="0">
                  <a:srgbClr val="000000">
                    <a:alpha val="96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2778" y="3429000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爱丁如何借鉴</a:t>
            </a:r>
            <a:endParaRPr lang="zh-CN" altLang="en-US" sz="4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4" cy="4984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借鉴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调研设计篇</a:t>
            </a:r>
            <a:endParaRPr lang="zh-CN" altLang="en-US" sz="24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开发前尽量“Out Of Building”，不要闭门造车，论证和反馈做的可能还不充分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“</a:t>
            </a:r>
            <a:r>
              <a:rPr lang="zh-CN" altLang="en-US" sz="2000" b="1" dirty="0">
                <a:sym typeface="+mn-ea"/>
              </a:rPr>
              <a:t>先验证、后开发</a:t>
            </a:r>
            <a:r>
              <a:rPr lang="zh-CN" altLang="en-US" sz="2000" dirty="0">
                <a:sym typeface="+mn-ea"/>
              </a:rPr>
              <a:t>”才是产品正确的打开方式，也叫做“假设验证驱动开发”，京东使用的方法就是拿原型去求验证；（精益创业</a:t>
            </a:r>
            <a:r>
              <a:rPr lang="en-US" altLang="zh-CN" sz="2000" dirty="0">
                <a:sym typeface="+mn-ea"/>
              </a:rPr>
              <a:t>PDCA</a:t>
            </a:r>
            <a:r>
              <a:rPr lang="zh-CN" altLang="en-US"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Plan-Do-Check-Adjust cycle</a:t>
            </a:r>
            <a:r>
              <a:rPr lang="zh-CN" altLang="en-US" sz="2000" dirty="0">
                <a:sym typeface="+mn-ea"/>
              </a:rPr>
              <a:t>）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做产品应该“雪中送炭”，而不是“锦上添花”，把客户真正的需求做到极致，再去“添花”；</a:t>
            </a:r>
            <a:endParaRPr lang="zh-CN" altLang="en-US" sz="24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400" dirty="0"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验证阶段：一点用户体验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ym typeface="+mn-ea"/>
              </a:rPr>
              <a:t>大量</a:t>
            </a:r>
            <a:r>
              <a:rPr lang="zh-CN" altLang="en-US" sz="2000" b="1">
                <a:sym typeface="+mn-ea"/>
              </a:rPr>
              <a:t>精益设计</a:t>
            </a:r>
            <a:r>
              <a:rPr lang="zh-CN" altLang="en-US" sz="2000">
                <a:sym typeface="+mn-ea"/>
              </a:rPr>
              <a:t>（举例丰田）</a:t>
            </a:r>
            <a:endParaRPr lang="zh-CN" altLang="en-US" sz="2000"/>
          </a:p>
          <a:p>
            <a:pPr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功能阶段：有限的用户体验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ym typeface="+mn-ea"/>
              </a:rPr>
              <a:t>较少的精益设计</a:t>
            </a:r>
            <a:endParaRPr lang="zh-CN" altLang="en-US" sz="2000"/>
          </a:p>
          <a:p>
            <a:pPr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体验阶段：尽可能优化用户体验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ym typeface="+mn-ea"/>
              </a:rPr>
              <a:t>不采用精益设计</a:t>
            </a:r>
            <a:endParaRPr lang="en-US" altLang="zh-CN" sz="2400"/>
          </a:p>
          <a:p>
            <a:pPr indent="0">
              <a:lnSpc>
                <a:spcPct val="150000"/>
              </a:lnSpc>
              <a:buNone/>
            </a:pPr>
            <a:endParaRPr lang="zh-CN" altLang="en-US" sz="2400" dirty="0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0824" b="5796"/>
          <a:stretch>
            <a:fillRect/>
          </a:stretch>
        </p:blipFill>
        <p:spPr>
          <a:xfrm>
            <a:off x="1731010" y="1271270"/>
            <a:ext cx="9144000" cy="50323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5021" t="38583" r="5021" b="30250"/>
          <a:stretch>
            <a:fillRect/>
          </a:stretch>
        </p:blipFill>
        <p:spPr>
          <a:xfrm rot="10800000">
            <a:off x="1524000" y="621030"/>
            <a:ext cx="9144000" cy="21374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4175" y="3415665"/>
            <a:ext cx="88328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早期吸引力的达成标准（肖恩测试法）</a:t>
            </a:r>
            <a:endParaRPr lang="zh-CN" altLang="en-US"/>
          </a:p>
          <a:p>
            <a:r>
              <a:rPr lang="en-US" altLang="zh-CN"/>
              <a:t>=&gt;</a:t>
            </a:r>
            <a:r>
              <a:rPr lang="zh-CN" altLang="en-US"/>
              <a:t>如果以后不能继续使用这个产品，你会是什么感觉？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非常沮丧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有点沮丧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没关系（反正它的用处也不大）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以上都不是（我已经不用这个产品了）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通过标准：四成以上的用户选择</a:t>
            </a:r>
            <a:r>
              <a:rPr lang="en-US" altLang="zh-CN"/>
              <a:t>“</a:t>
            </a:r>
            <a:r>
              <a:rPr lang="zh-CN" altLang="en-US"/>
              <a:t>非常沮丧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4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37525D"/>
                </a:solidFill>
              </a:rPr>
              <a:t>借鉴</a:t>
            </a:r>
            <a:r>
              <a:rPr lang="en-US" altLang="zh-CN" sz="2400" b="1" dirty="0">
                <a:solidFill>
                  <a:srgbClr val="37525D"/>
                </a:solidFill>
              </a:rPr>
              <a:t>-</a:t>
            </a:r>
            <a:r>
              <a:rPr lang="zh-CN" altLang="en-US" sz="2400" b="1" dirty="0">
                <a:solidFill>
                  <a:srgbClr val="37525D"/>
                </a:solidFill>
              </a:rPr>
              <a:t>产品迭代篇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/>
              <a:t>加快软件迭代速度，建议为己简和考测一个月迭代一个版本，每个版本集中一个点快速实现。需求调研借助</a:t>
            </a:r>
            <a:r>
              <a:rPr lang="zh-CN" altLang="en-US" sz="2400" b="1" dirty="0"/>
              <a:t>影响地图</a:t>
            </a:r>
            <a:r>
              <a:rPr lang="zh-CN" altLang="en-US" sz="2400" dirty="0"/>
              <a:t>，版本规划和优先级借助工具</a:t>
            </a:r>
            <a:r>
              <a:rPr lang="zh-CN" altLang="en-US" sz="2400" b="1" dirty="0"/>
              <a:t>用户故事地图、计算</a:t>
            </a:r>
            <a:r>
              <a:rPr lang="en-US" altLang="zh-CN" sz="2400" b="1" dirty="0"/>
              <a:t>WSJF</a:t>
            </a:r>
            <a:r>
              <a:rPr lang="zh-CN" altLang="en-US" sz="2400" b="1" dirty="0"/>
              <a:t>，</a:t>
            </a:r>
            <a:r>
              <a:rPr lang="zh-CN" altLang="en-US" sz="2400" dirty="0"/>
              <a:t>找到每个版本的</a:t>
            </a:r>
            <a:r>
              <a:rPr lang="en-US" altLang="zh-CN" sz="2400" dirty="0"/>
              <a:t>MVP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5972" r="22951"/>
          <a:stretch>
            <a:fillRect/>
          </a:stretch>
        </p:blipFill>
        <p:spPr>
          <a:xfrm rot="5400000">
            <a:off x="1971675" y="-384810"/>
            <a:ext cx="3963035" cy="6448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8914" t="14491" r="12507" b="17574"/>
          <a:stretch>
            <a:fillRect/>
          </a:stretch>
        </p:blipFill>
        <p:spPr>
          <a:xfrm>
            <a:off x="6307455" y="3070225"/>
            <a:ext cx="5824855" cy="37769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4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借鉴 </a:t>
            </a:r>
            <a:r>
              <a:rPr lang="en-US" altLang="zh-CN" sz="2400" dirty="0">
                <a:sym typeface="+mn-ea"/>
              </a:rPr>
              <a:t>- </a:t>
            </a:r>
            <a:r>
              <a:rPr lang="zh-CN" altLang="en-US" sz="2400" dirty="0">
                <a:sym typeface="+mn-ea"/>
              </a:rPr>
              <a:t>开发篇</a:t>
            </a:r>
            <a:endParaRPr lang="zh-CN" altLang="en-US" sz="24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ym typeface="+mn-ea"/>
              </a:rPr>
              <a:t>一套方法论的落地首先需要文化的推广，只有思想的一致认同才能使步调一致，而DevOps文化的核心就在于开发、运维、运营等整个环节的协同和责任共担；</a:t>
            </a:r>
            <a:r>
              <a:rPr lang="zh-CN" altLang="en-US" sz="2400" dirty="0"/>
              <a:t>开发团队尽可能地提高</a:t>
            </a:r>
            <a:r>
              <a:rPr lang="zh-CN" altLang="en-US" sz="2400" b="1" dirty="0"/>
              <a:t>开发、测试、运维的高度自动化</a:t>
            </a:r>
            <a:r>
              <a:rPr lang="zh-CN" altLang="en-US" sz="2400" dirty="0"/>
              <a:t>，能用代码或者自动化工具解决的就不要浪费人力；除了目前做到的使用华为云和本地</a:t>
            </a:r>
            <a:r>
              <a:rPr lang="en-US" altLang="zh-CN" sz="2400" dirty="0"/>
              <a:t>Jenkins</a:t>
            </a:r>
            <a:r>
              <a:rPr lang="zh-CN" altLang="en-US" sz="2400" dirty="0"/>
              <a:t>之外，代码生成工具的制作也是下一步的目标。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3783330"/>
            <a:ext cx="7715250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4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b="1" dirty="0">
                <a:solidFill>
                  <a:srgbClr val="37525D"/>
                </a:solidFill>
                <a:sym typeface="+mn-ea"/>
              </a:rPr>
              <a:t>借鉴</a:t>
            </a:r>
            <a:r>
              <a:rPr lang="en-US" altLang="zh-CN" sz="2400" b="1" dirty="0">
                <a:solidFill>
                  <a:srgbClr val="37525D"/>
                </a:solidFill>
                <a:sym typeface="+mn-ea"/>
              </a:rPr>
              <a:t>-</a:t>
            </a:r>
            <a:r>
              <a:rPr lang="zh-CN" altLang="en-US" sz="2400" b="1" dirty="0">
                <a:solidFill>
                  <a:srgbClr val="37525D"/>
                </a:solidFill>
                <a:sym typeface="+mn-ea"/>
              </a:rPr>
              <a:t>反馈学习篇</a:t>
            </a:r>
            <a:endParaRPr lang="zh-CN" altLang="en-US" sz="2400" b="1" dirty="0">
              <a:solidFill>
                <a:srgbClr val="37525D"/>
              </a:solid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 dirty="0">
                <a:sym typeface="+mn-ea"/>
              </a:rPr>
              <a:t>计算</a:t>
            </a:r>
            <a:r>
              <a:rPr lang="en-US" altLang="zh-CN" sz="2400" b="1" dirty="0">
                <a:sym typeface="+mn-ea"/>
              </a:rPr>
              <a:t>PL</a:t>
            </a:r>
            <a:r>
              <a:rPr lang="zh-CN" altLang="en-US" sz="2400" b="1" dirty="0">
                <a:sym typeface="+mn-ea"/>
              </a:rPr>
              <a:t>、</a:t>
            </a:r>
            <a:r>
              <a:rPr lang="en-US" altLang="zh-CN" sz="2400" b="1" dirty="0">
                <a:sym typeface="+mn-ea"/>
              </a:rPr>
              <a:t>L</a:t>
            </a:r>
            <a:r>
              <a:rPr lang="en-US" altLang="zh-CN" sz="2400" b="1" dirty="0">
                <a:sym typeface="+mn-ea"/>
              </a:rPr>
              <a:t>T</a:t>
            </a:r>
            <a:r>
              <a:rPr lang="zh-CN" altLang="en-US" sz="2400" b="1" dirty="0">
                <a:sym typeface="+mn-ea"/>
              </a:rPr>
              <a:t>和返工指标%C/A，借助健康雷达打分</a:t>
            </a:r>
            <a:r>
              <a:rPr lang="zh-CN" altLang="en-US" sz="2400" dirty="0">
                <a:sym typeface="+mn-ea"/>
              </a:rPr>
              <a:t>来找出流程中的薄弱环节，并制定对策；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44657" b="-15639"/>
          <a:stretch>
            <a:fillRect/>
          </a:stretch>
        </p:blipFill>
        <p:spPr>
          <a:xfrm rot="10800000">
            <a:off x="1623695" y="1612900"/>
            <a:ext cx="9144000" cy="48679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>
            <a:off x="1637340" y="2647293"/>
            <a:ext cx="7779399" cy="1644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 flipH="1" flipV="1">
            <a:off x="815609" y="2606654"/>
            <a:ext cx="7779399" cy="1644693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3384511" y="0"/>
            <a:ext cx="3483647" cy="6858000"/>
          </a:xfrm>
          <a:prstGeom prst="parallelogram">
            <a:avLst>
              <a:gd name="adj" fmla="val 88908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84209" y="1971080"/>
            <a:ext cx="150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37525D"/>
                </a:solidFill>
                <a:effectLst>
                  <a:outerShdw blurRad="101600" dist="50800" dir="5400000" algn="ctr" rotWithShape="0">
                    <a:srgbClr val="000000">
                      <a:alpha val="96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01</a:t>
            </a:r>
            <a:endParaRPr lang="zh-CN" altLang="en-US" sz="6600" dirty="0">
              <a:solidFill>
                <a:srgbClr val="37525D"/>
              </a:solidFill>
              <a:effectLst>
                <a:outerShdw blurRad="101600" dist="50800" dir="5400000" algn="ctr" rotWithShape="0">
                  <a:srgbClr val="000000">
                    <a:alpha val="96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2778" y="3429000"/>
            <a:ext cx="33121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DevOps</a:t>
            </a:r>
            <a:r>
              <a:rPr lang="zh-CN" altLang="en-US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简介</a:t>
            </a:r>
            <a:endParaRPr lang="zh-CN" altLang="en-US" sz="4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1414145"/>
            <a:ext cx="9525000" cy="40290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0"/>
            <a:ext cx="579691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9685" y="1038225"/>
            <a:ext cx="49745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以己简为例，我们的薄弱环节在于：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协作</a:t>
            </a:r>
            <a:r>
              <a:rPr lang="en-US" altLang="zh-CN"/>
              <a:t>&amp;</a:t>
            </a:r>
            <a:r>
              <a:rPr lang="zh-CN" altLang="en-US"/>
              <a:t>需求调研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产品上线后的稳定性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可采取的措施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版本发布日期不是单单给开发团队制定的，实现这个目标需要整个闭环的环节设置时间节点，比如开发前原型完成的节点，原型设计前需求调研和评审通过的时间节点；（考测）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上线后的稳定性需要在产品设计开发阶段就考虑进去，比如并发支持多少学生，而不是上线后被动应对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75" y="0"/>
            <a:ext cx="9803765" cy="66725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57275" y="868680"/>
            <a:ext cx="982789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借鉴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反馈学习篇</a:t>
            </a:r>
            <a:endParaRPr lang="zh-CN" altLang="en-US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/>
              <a:t>衡量产品的好坏，除了客户的评判，关键的数据指标和展示是必不可少的，而好的指标的特点是：简单易懂、可在时间轴上对比、最好是比率，这些指标数据应该尽量向所有人共享；</a:t>
            </a:r>
            <a:endParaRPr lang="zh-CN" altLang="en-US" sz="240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/>
              <a:t>衡量</a:t>
            </a:r>
            <a:r>
              <a:rPr lang="en-US" altLang="zh-CN" sz="2400"/>
              <a:t>DevOps</a:t>
            </a:r>
            <a:r>
              <a:rPr lang="zh-CN" altLang="en-US" sz="2400"/>
              <a:t>的维度：</a:t>
            </a:r>
            <a:br>
              <a:rPr lang="zh-CN" altLang="en-US" sz="2400"/>
            </a:br>
            <a:r>
              <a:rPr lang="en-US" altLang="zh-CN" sz="2000"/>
              <a:t>1</a:t>
            </a:r>
            <a:r>
              <a:rPr lang="zh-CN" altLang="en-US" sz="2000"/>
              <a:t>）平均上线时间</a:t>
            </a:r>
            <a:br>
              <a:rPr lang="zh-CN" altLang="en-US" sz="2000"/>
            </a:br>
            <a:r>
              <a:rPr lang="en-US" altLang="zh-CN" sz="2000"/>
              <a:t>2</a:t>
            </a:r>
            <a:r>
              <a:rPr lang="zh-CN" altLang="en-US" sz="2000"/>
              <a:t>）需求平均前置时间（需求从提出到上线时间）</a:t>
            </a:r>
            <a:br>
              <a:rPr lang="zh-CN" altLang="en-US" sz="2000"/>
            </a:br>
            <a:r>
              <a:rPr lang="en-US" altLang="zh-CN" sz="2000"/>
              <a:t>3</a:t>
            </a:r>
            <a:r>
              <a:rPr lang="zh-CN" altLang="en-US" sz="2000"/>
              <a:t>）上线后的缺陷数量或故障次数</a:t>
            </a:r>
            <a:br>
              <a:rPr lang="zh-CN" altLang="en-US" sz="2000"/>
            </a:br>
            <a:r>
              <a:rPr lang="en-US" altLang="zh-CN" sz="2000"/>
              <a:t>4</a:t>
            </a:r>
            <a:r>
              <a:rPr lang="zh-CN" altLang="en-US" sz="2000"/>
              <a:t>）线上问题平均修复时间</a:t>
            </a:r>
            <a:endParaRPr lang="zh-CN" altLang="en-US"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57275" y="868680"/>
            <a:ext cx="9827895" cy="5215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借鉴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其它</a:t>
            </a:r>
            <a:endParaRPr lang="zh-CN" altLang="en-US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按照时间轴，所有的问题应该尽量</a:t>
            </a:r>
            <a:r>
              <a:rPr lang="zh-CN" altLang="en-US" b="1" dirty="0">
                <a:sym typeface="+mn-ea"/>
              </a:rPr>
              <a:t>左移</a:t>
            </a:r>
            <a:r>
              <a:rPr lang="zh-CN" altLang="en-US" dirty="0">
                <a:sym typeface="+mn-ea"/>
              </a:rPr>
              <a:t>，以期及早暴露和解决问题，比如在一个迭代最开始的“持续探索”阶段应该使用原型去做充分的客户调研和论证（举例京东自动餐厅），比如在编码阶段就有质量意识，使用可以提高代码质量的工具或插件，让有问题的代码尽早得到改正；再比如TDD测试驱动开发等的理念；</a:t>
            </a:r>
            <a:endParaRPr lang="zh-CN" altLang="en-US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hlinkClick r:id="rId1" tooltip="" action="ppaction://hlinkfile"/>
              </a:rPr>
              <a:t>PI Planning</a:t>
            </a:r>
            <a:r>
              <a:rPr lang="zh-CN" altLang="en-US"/>
              <a:t>是每个版本正式开发前，让所有参与人目标达成一致（目标、愿景）的方法；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“依靠大规模检查来提高产品质量”的时代已经过去，如果你还在这样做，就已经Out了；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消除“技术债”应该趁早，否则，产品很快就会到达无法迭代的窘境；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为提高代码质量，修炼开发人员内功，可以借鉴“代码赌场”、“黑客松”的方法在开发团队推广；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与其发生问题后的指责，不如全体思考建立如何避免同类问题的机制；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“混沌工程中的反脆弱原理“告诉我们，问题或者打击，都是产品变得更好的契机（那些杀不死你的，会使你变得更强）；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76935" y="1167130"/>
            <a:ext cx="108089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ym typeface="+mn-ea"/>
              </a:rPr>
              <a:t>王立杰老师在聊到自己职业生涯中，印象比较深的一句话是“发现这个东西不错，就想玩一玩”。于是，自己就从早期的程序员玩成了国内引领敏捷开发的”无敌哥“。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其实我们的工作中又何必整日墨守成规，每日做重复工作呢？在职责可控内，让自己或者团队尝试好的方法，新的框架和技术，多去“玩一玩”，说不定就会使团队效率提高，给公司带来积极的变化。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个人觉得爱丁目前处于开拓新产品和市场的阶段，除了需要全体成员的拼搏和血性，还需要加上适宜的新方法论和流程才能改变现状，</a:t>
            </a:r>
            <a:r>
              <a:rPr lang="en-US" altLang="zh-CN" dirty="0">
                <a:sym typeface="+mn-ea"/>
              </a:rPr>
              <a:t>DevOps</a:t>
            </a:r>
            <a:r>
              <a:rPr lang="zh-CN" altLang="en-US" dirty="0">
                <a:sym typeface="+mn-ea"/>
              </a:rPr>
              <a:t>可能会为这方面提供一些思路。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6630" y="408940"/>
            <a:ext cx="4695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结语</a:t>
            </a:r>
            <a:endParaRPr lang="zh-CN" alt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 rot="10800000">
            <a:off x="0" y="0"/>
            <a:ext cx="5857579" cy="6096000"/>
          </a:xfrm>
          <a:custGeom>
            <a:avLst/>
            <a:gdLst>
              <a:gd name="connsiteX0" fmla="*/ 0 w 7071360"/>
              <a:gd name="connsiteY0" fmla="*/ 6096000 h 6096000"/>
              <a:gd name="connsiteX1" fmla="*/ 7071360 w 7071360"/>
              <a:gd name="connsiteY1" fmla="*/ 0 h 6096000"/>
              <a:gd name="connsiteX2" fmla="*/ 7071360 w 7071360"/>
              <a:gd name="connsiteY2" fmla="*/ 6096000 h 6096000"/>
              <a:gd name="connsiteX3" fmla="*/ 0 w 7071360"/>
              <a:gd name="connsiteY3" fmla="*/ 6096000 h 6096000"/>
              <a:gd name="connsiteX0-1" fmla="*/ 0 w 5933440"/>
              <a:gd name="connsiteY0-2" fmla="*/ 6096000 h 6096000"/>
              <a:gd name="connsiteX1-3" fmla="*/ 5933440 w 5933440"/>
              <a:gd name="connsiteY1-4" fmla="*/ 0 h 6096000"/>
              <a:gd name="connsiteX2-5" fmla="*/ 5933440 w 5933440"/>
              <a:gd name="connsiteY2-6" fmla="*/ 6096000 h 6096000"/>
              <a:gd name="connsiteX3-7" fmla="*/ 0 w 5933440"/>
              <a:gd name="connsiteY3-8" fmla="*/ 6096000 h 6096000"/>
              <a:gd name="connsiteX0-9" fmla="*/ 0 w 6644640"/>
              <a:gd name="connsiteY0-10" fmla="*/ 6096000 h 6096000"/>
              <a:gd name="connsiteX1-11" fmla="*/ 6644640 w 6644640"/>
              <a:gd name="connsiteY1-12" fmla="*/ 0 h 6096000"/>
              <a:gd name="connsiteX2-13" fmla="*/ 6644640 w 6644640"/>
              <a:gd name="connsiteY2-14" fmla="*/ 6096000 h 6096000"/>
              <a:gd name="connsiteX3-15" fmla="*/ 0 w 6644640"/>
              <a:gd name="connsiteY3-16" fmla="*/ 6096000 h 6096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644640" h="6096000">
                <a:moveTo>
                  <a:pt x="0" y="6096000"/>
                </a:moveTo>
                <a:lnTo>
                  <a:pt x="6644640" y="0"/>
                </a:lnTo>
                <a:lnTo>
                  <a:pt x="6644640" y="6096000"/>
                </a:lnTo>
                <a:lnTo>
                  <a:pt x="0" y="6096000"/>
                </a:lnTo>
                <a:close/>
              </a:path>
            </a:pathLst>
          </a:custGeom>
          <a:solidFill>
            <a:srgbClr val="375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9378">
            <a:off x="-1068601" y="2127389"/>
            <a:ext cx="8893099" cy="1841221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-130848" y="0"/>
            <a:ext cx="5718847" cy="6858000"/>
          </a:xfrm>
          <a:prstGeom prst="parallelogram">
            <a:avLst>
              <a:gd name="adj" fmla="val 76803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-1" y="1480207"/>
            <a:ext cx="5445759" cy="5377793"/>
          </a:xfrm>
          <a:custGeom>
            <a:avLst/>
            <a:gdLst>
              <a:gd name="connsiteX0" fmla="*/ 0 w 6238240"/>
              <a:gd name="connsiteY0" fmla="*/ 5377794 h 5377794"/>
              <a:gd name="connsiteX1" fmla="*/ 0 w 6238240"/>
              <a:gd name="connsiteY1" fmla="*/ 0 h 5377794"/>
              <a:gd name="connsiteX2" fmla="*/ 6238240 w 6238240"/>
              <a:gd name="connsiteY2" fmla="*/ 5377794 h 5377794"/>
              <a:gd name="connsiteX3" fmla="*/ 0 w 6238240"/>
              <a:gd name="connsiteY3" fmla="*/ 5377794 h 5377794"/>
              <a:gd name="connsiteX0-1" fmla="*/ 0 w 4124960"/>
              <a:gd name="connsiteY0-2" fmla="*/ 5377794 h 5377794"/>
              <a:gd name="connsiteX1-3" fmla="*/ 0 w 4124960"/>
              <a:gd name="connsiteY1-4" fmla="*/ 0 h 5377794"/>
              <a:gd name="connsiteX2-5" fmla="*/ 4124960 w 4124960"/>
              <a:gd name="connsiteY2-6" fmla="*/ 5377794 h 5377794"/>
              <a:gd name="connsiteX3-7" fmla="*/ 0 w 4124960"/>
              <a:gd name="connsiteY3-8" fmla="*/ 5377794 h 53777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24960" h="5377794">
                <a:moveTo>
                  <a:pt x="0" y="5377794"/>
                </a:moveTo>
                <a:lnTo>
                  <a:pt x="0" y="0"/>
                </a:lnTo>
                <a:lnTo>
                  <a:pt x="4124960" y="5377794"/>
                </a:lnTo>
                <a:lnTo>
                  <a:pt x="0" y="5377794"/>
                </a:lnTo>
                <a:close/>
              </a:path>
            </a:pathLst>
          </a:custGeom>
          <a:solidFill>
            <a:srgbClr val="3D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rot="18936601">
            <a:off x="1906748" y="1508274"/>
            <a:ext cx="386080" cy="6397739"/>
          </a:xfrm>
          <a:custGeom>
            <a:avLst/>
            <a:gdLst>
              <a:gd name="connsiteX0" fmla="*/ 386080 w 386080"/>
              <a:gd name="connsiteY0" fmla="*/ 0 h 6397739"/>
              <a:gd name="connsiteX1" fmla="*/ 386080 w 386080"/>
              <a:gd name="connsiteY1" fmla="*/ 6397739 h 6397739"/>
              <a:gd name="connsiteX2" fmla="*/ 0 w 386080"/>
              <a:gd name="connsiteY2" fmla="*/ 6019794 h 6397739"/>
              <a:gd name="connsiteX3" fmla="*/ 0 w 386080"/>
              <a:gd name="connsiteY3" fmla="*/ 394390 h 639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080" h="6397739">
                <a:moveTo>
                  <a:pt x="386080" y="0"/>
                </a:moveTo>
                <a:lnTo>
                  <a:pt x="386080" y="6397739"/>
                </a:lnTo>
                <a:lnTo>
                  <a:pt x="0" y="6019794"/>
                </a:lnTo>
                <a:lnTo>
                  <a:pt x="0" y="394390"/>
                </a:lnTo>
                <a:close/>
              </a:path>
            </a:pathLst>
          </a:cu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84093">
            <a:off x="-960911" y="3261500"/>
            <a:ext cx="7779399" cy="164469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373691" y="3470301"/>
            <a:ext cx="477432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5806B"/>
                </a:solidFill>
                <a:latin typeface="Arial" panose="020B0604020202090204" pitchFamily="34" charset="0"/>
              </a:defRPr>
            </a:lvl1pPr>
          </a:lstStyle>
          <a:p>
            <a:pPr algn="dist"/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thanks for watching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22240" y="2028228"/>
            <a:ext cx="5077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rgbClr val="37525D"/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感谢聆听</a:t>
            </a:r>
            <a:endParaRPr lang="zh-CN" altLang="en-US" sz="9600" dirty="0">
              <a:solidFill>
                <a:srgbClr val="37525D"/>
              </a:solidFill>
              <a:effectLst>
                <a:outerShdw blurRad="50800" dist="50800" dir="5400000" algn="ctr" rotWithShape="0">
                  <a:srgbClr val="000000">
                    <a:alpha val="94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556777" y="6096001"/>
            <a:ext cx="202129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95806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主讲人：刘伟</a:t>
            </a:r>
            <a:endParaRPr lang="zh-CN" altLang="en-US" sz="1600" dirty="0">
              <a:solidFill>
                <a:srgbClr val="95806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5" name="图形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387839" y="6230024"/>
            <a:ext cx="168937" cy="168937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4620508" y="2824480"/>
            <a:ext cx="6230372" cy="1320800"/>
          </a:xfrm>
          <a:custGeom>
            <a:avLst/>
            <a:gdLst>
              <a:gd name="connsiteX0" fmla="*/ 548640 w 5100320"/>
              <a:gd name="connsiteY0" fmla="*/ 0 h 1320800"/>
              <a:gd name="connsiteX1" fmla="*/ 0 w 5100320"/>
              <a:gd name="connsiteY1" fmla="*/ 20320 h 1320800"/>
              <a:gd name="connsiteX2" fmla="*/ 0 w 5100320"/>
              <a:gd name="connsiteY2" fmla="*/ 1300480 h 1320800"/>
              <a:gd name="connsiteX3" fmla="*/ 5100320 w 5100320"/>
              <a:gd name="connsiteY3" fmla="*/ 1320800 h 1320800"/>
              <a:gd name="connsiteX4" fmla="*/ 5100320 w 5100320"/>
              <a:gd name="connsiteY4" fmla="*/ 60960 h 1320800"/>
              <a:gd name="connsiteX5" fmla="*/ 4612640 w 5100320"/>
              <a:gd name="connsiteY5" fmla="*/ 40640 h 1320800"/>
              <a:gd name="connsiteX0-1" fmla="*/ 548640 w 5100320"/>
              <a:gd name="connsiteY0-2" fmla="*/ 20320 h 1341120"/>
              <a:gd name="connsiteX1-3" fmla="*/ 0 w 5100320"/>
              <a:gd name="connsiteY1-4" fmla="*/ 40640 h 1341120"/>
              <a:gd name="connsiteX2-5" fmla="*/ 0 w 5100320"/>
              <a:gd name="connsiteY2-6" fmla="*/ 1320800 h 1341120"/>
              <a:gd name="connsiteX3-7" fmla="*/ 5100320 w 5100320"/>
              <a:gd name="connsiteY3-8" fmla="*/ 1341120 h 1341120"/>
              <a:gd name="connsiteX4-9" fmla="*/ 5080000 w 5100320"/>
              <a:gd name="connsiteY4-10" fmla="*/ 0 h 1341120"/>
              <a:gd name="connsiteX5-11" fmla="*/ 4612640 w 5100320"/>
              <a:gd name="connsiteY5-12" fmla="*/ 60960 h 1341120"/>
              <a:gd name="connsiteX0-13" fmla="*/ 548640 w 5100320"/>
              <a:gd name="connsiteY0-14" fmla="*/ 20320 h 1341120"/>
              <a:gd name="connsiteX1-15" fmla="*/ 0 w 5100320"/>
              <a:gd name="connsiteY1-16" fmla="*/ 40640 h 1341120"/>
              <a:gd name="connsiteX2-17" fmla="*/ 0 w 5100320"/>
              <a:gd name="connsiteY2-18" fmla="*/ 1320800 h 1341120"/>
              <a:gd name="connsiteX3-19" fmla="*/ 5100320 w 5100320"/>
              <a:gd name="connsiteY3-20" fmla="*/ 1341120 h 1341120"/>
              <a:gd name="connsiteX4-21" fmla="*/ 5080000 w 5100320"/>
              <a:gd name="connsiteY4-22" fmla="*/ 0 h 1341120"/>
              <a:gd name="connsiteX5-23" fmla="*/ 4592320 w 5100320"/>
              <a:gd name="connsiteY5-24" fmla="*/ 20320 h 1341120"/>
              <a:gd name="connsiteX0-25" fmla="*/ 548640 w 5100320"/>
              <a:gd name="connsiteY0-26" fmla="*/ 0 h 1320800"/>
              <a:gd name="connsiteX1-27" fmla="*/ 0 w 5100320"/>
              <a:gd name="connsiteY1-28" fmla="*/ 20320 h 1320800"/>
              <a:gd name="connsiteX2-29" fmla="*/ 0 w 5100320"/>
              <a:gd name="connsiteY2-30" fmla="*/ 1300480 h 1320800"/>
              <a:gd name="connsiteX3-31" fmla="*/ 5100320 w 5100320"/>
              <a:gd name="connsiteY3-32" fmla="*/ 1320800 h 1320800"/>
              <a:gd name="connsiteX4-33" fmla="*/ 5080000 w 5100320"/>
              <a:gd name="connsiteY4-34" fmla="*/ 0 h 1320800"/>
              <a:gd name="connsiteX5-35" fmla="*/ 4592320 w 5100320"/>
              <a:gd name="connsiteY5-36" fmla="*/ 0 h 1320800"/>
              <a:gd name="connsiteX0-37" fmla="*/ 548640 w 5100320"/>
              <a:gd name="connsiteY0-38" fmla="*/ 0 h 1320800"/>
              <a:gd name="connsiteX1-39" fmla="*/ 0 w 5100320"/>
              <a:gd name="connsiteY1-40" fmla="*/ 0 h 1320800"/>
              <a:gd name="connsiteX2-41" fmla="*/ 0 w 5100320"/>
              <a:gd name="connsiteY2-42" fmla="*/ 1300480 h 1320800"/>
              <a:gd name="connsiteX3-43" fmla="*/ 5100320 w 5100320"/>
              <a:gd name="connsiteY3-44" fmla="*/ 1320800 h 1320800"/>
              <a:gd name="connsiteX4-45" fmla="*/ 5080000 w 5100320"/>
              <a:gd name="connsiteY4-46" fmla="*/ 0 h 1320800"/>
              <a:gd name="connsiteX5-47" fmla="*/ 4592320 w 5100320"/>
              <a:gd name="connsiteY5-48" fmla="*/ 0 h 1320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100320" h="1320800">
                <a:moveTo>
                  <a:pt x="548640" y="0"/>
                </a:moveTo>
                <a:lnTo>
                  <a:pt x="0" y="0"/>
                </a:lnTo>
                <a:lnTo>
                  <a:pt x="0" y="1300480"/>
                </a:lnTo>
                <a:lnTo>
                  <a:pt x="5100320" y="1320800"/>
                </a:lnTo>
                <a:lnTo>
                  <a:pt x="5080000" y="0"/>
                </a:lnTo>
                <a:lnTo>
                  <a:pt x="4592320" y="0"/>
                </a:lnTo>
              </a:path>
            </a:pathLst>
          </a:custGeom>
          <a:noFill/>
          <a:ln w="31750">
            <a:solidFill>
              <a:srgbClr val="95806B"/>
            </a:solidFill>
          </a:ln>
          <a:effectLst>
            <a:outerShdw blurRad="762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50932" y="675953"/>
            <a:ext cx="6299200" cy="36871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50800" dir="8340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5332212" y="2539430"/>
            <a:ext cx="6116320" cy="1701722"/>
          </a:xfrm>
          <a:prstGeom prst="roundRect">
            <a:avLst/>
          </a:prstGeom>
          <a:solidFill>
            <a:srgbClr val="375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5332212" y="739494"/>
            <a:ext cx="6116320" cy="1701722"/>
          </a:xfrm>
          <a:prstGeom prst="roundRect">
            <a:avLst/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/>
          <p:cNvSpPr/>
          <p:nvPr/>
        </p:nvSpPr>
        <p:spPr>
          <a:xfrm>
            <a:off x="1" y="2740790"/>
            <a:ext cx="3792071" cy="4117210"/>
          </a:xfrm>
          <a:custGeom>
            <a:avLst/>
            <a:gdLst>
              <a:gd name="connsiteX0" fmla="*/ 618565 w 3792071"/>
              <a:gd name="connsiteY0" fmla="*/ 0 h 4155141"/>
              <a:gd name="connsiteX1" fmla="*/ 3792071 w 3792071"/>
              <a:gd name="connsiteY1" fmla="*/ 3173506 h 4155141"/>
              <a:gd name="connsiteX2" fmla="*/ 3649397 w 3792071"/>
              <a:gd name="connsiteY2" fmla="*/ 4117210 h 4155141"/>
              <a:gd name="connsiteX3" fmla="*/ 3635513 w 3792071"/>
              <a:gd name="connsiteY3" fmla="*/ 4155141 h 4155141"/>
              <a:gd name="connsiteX4" fmla="*/ 0 w 3792071"/>
              <a:gd name="connsiteY4" fmla="*/ 4155141 h 4155141"/>
              <a:gd name="connsiteX5" fmla="*/ 0 w 3792071"/>
              <a:gd name="connsiteY5" fmla="*/ 60723 h 4155141"/>
              <a:gd name="connsiteX6" fmla="*/ 135272 w 3792071"/>
              <a:gd name="connsiteY6" fmla="*/ 36566 h 4155141"/>
              <a:gd name="connsiteX7" fmla="*/ 618565 w 3792071"/>
              <a:gd name="connsiteY7" fmla="*/ 0 h 4155141"/>
              <a:gd name="connsiteX0-1" fmla="*/ 618565 w 3792071"/>
              <a:gd name="connsiteY0-2" fmla="*/ 0 h 4155141"/>
              <a:gd name="connsiteX1-3" fmla="*/ 3792071 w 3792071"/>
              <a:gd name="connsiteY1-4" fmla="*/ 3173506 h 4155141"/>
              <a:gd name="connsiteX2-5" fmla="*/ 3649397 w 3792071"/>
              <a:gd name="connsiteY2-6" fmla="*/ 4117210 h 4155141"/>
              <a:gd name="connsiteX3-7" fmla="*/ 3635513 w 3792071"/>
              <a:gd name="connsiteY3-8" fmla="*/ 4155141 h 4155141"/>
              <a:gd name="connsiteX4-9" fmla="*/ 0 w 3792071"/>
              <a:gd name="connsiteY4-10" fmla="*/ 60723 h 4155141"/>
              <a:gd name="connsiteX5-11" fmla="*/ 135272 w 3792071"/>
              <a:gd name="connsiteY5-12" fmla="*/ 36566 h 4155141"/>
              <a:gd name="connsiteX6-13" fmla="*/ 618565 w 3792071"/>
              <a:gd name="connsiteY6-14" fmla="*/ 0 h 4155141"/>
              <a:gd name="connsiteX0-15" fmla="*/ 0 w 3792071"/>
              <a:gd name="connsiteY0-16" fmla="*/ 60723 h 4246581"/>
              <a:gd name="connsiteX1-17" fmla="*/ 135272 w 3792071"/>
              <a:gd name="connsiteY1-18" fmla="*/ 36566 h 4246581"/>
              <a:gd name="connsiteX2-19" fmla="*/ 618565 w 3792071"/>
              <a:gd name="connsiteY2-20" fmla="*/ 0 h 4246581"/>
              <a:gd name="connsiteX3-21" fmla="*/ 3792071 w 3792071"/>
              <a:gd name="connsiteY3-22" fmla="*/ 3173506 h 4246581"/>
              <a:gd name="connsiteX4-23" fmla="*/ 3649397 w 3792071"/>
              <a:gd name="connsiteY4-24" fmla="*/ 4117210 h 4246581"/>
              <a:gd name="connsiteX5-25" fmla="*/ 3726953 w 3792071"/>
              <a:gd name="connsiteY5-26" fmla="*/ 4246581 h 4246581"/>
              <a:gd name="connsiteX0-27" fmla="*/ 0 w 3792071"/>
              <a:gd name="connsiteY0-28" fmla="*/ 60723 h 4117210"/>
              <a:gd name="connsiteX1-29" fmla="*/ 135272 w 3792071"/>
              <a:gd name="connsiteY1-30" fmla="*/ 36566 h 4117210"/>
              <a:gd name="connsiteX2-31" fmla="*/ 618565 w 3792071"/>
              <a:gd name="connsiteY2-32" fmla="*/ 0 h 4117210"/>
              <a:gd name="connsiteX3-33" fmla="*/ 3792071 w 3792071"/>
              <a:gd name="connsiteY3-34" fmla="*/ 3173506 h 4117210"/>
              <a:gd name="connsiteX4-35" fmla="*/ 3649397 w 3792071"/>
              <a:gd name="connsiteY4-36" fmla="*/ 4117210 h 4117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92071" h="4117210">
                <a:moveTo>
                  <a:pt x="0" y="60723"/>
                </a:moveTo>
                <a:lnTo>
                  <a:pt x="135272" y="36566"/>
                </a:lnTo>
                <a:cubicBezTo>
                  <a:pt x="292855" y="12488"/>
                  <a:pt x="454252" y="0"/>
                  <a:pt x="618565" y="0"/>
                </a:cubicBezTo>
                <a:cubicBezTo>
                  <a:pt x="2371244" y="0"/>
                  <a:pt x="3792071" y="1420827"/>
                  <a:pt x="3792071" y="3173506"/>
                </a:cubicBezTo>
                <a:cubicBezTo>
                  <a:pt x="3792071" y="3502134"/>
                  <a:pt x="3742120" y="3819094"/>
                  <a:pt x="3649397" y="4117210"/>
                </a:cubicBezTo>
              </a:path>
            </a:pathLst>
          </a:custGeom>
          <a:noFill/>
          <a:ln w="76200">
            <a:solidFill>
              <a:srgbClr val="375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8"/>
          <p:cNvSpPr txBox="1"/>
          <p:nvPr/>
        </p:nvSpPr>
        <p:spPr>
          <a:xfrm rot="3205313">
            <a:off x="1314378" y="3763479"/>
            <a:ext cx="3641910" cy="868436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50478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694690">
              <a:lnSpc>
                <a:spcPct val="150000"/>
              </a:lnSpc>
            </a:pPr>
            <a:r>
              <a:rPr lang="zh-CN" altLang="en-US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什么是</a:t>
            </a:r>
            <a:r>
              <a:rPr lang="en-US" altLang="zh-CN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DevOps</a:t>
            </a:r>
            <a:r>
              <a:rPr lang="zh-CN" altLang="en-US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？</a:t>
            </a:r>
            <a:endParaRPr lang="en-US" altLang="zh-CN" sz="4000" spc="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29385" y="928635"/>
            <a:ext cx="552197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DevOps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 Development + Operations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29385" y="2870952"/>
            <a:ext cx="552197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字面意思上说 DevOps 是指“开发运维一体化”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5250329" y="4339366"/>
            <a:ext cx="6299201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DevOps是一种重视“软件开发人员（Dev）”和“IT运维技术人员（Ops）”之间沟通合作的文化、运动或惯例。透过自动化“软件交付”和“架构变更”的流程，来使得构建、测试、发布软件能够更加地快捷、频繁和可靠。</a:t>
            </a:r>
            <a:endParaRPr lang="zh-CN" altLang="en-US" b="1" kern="1200" dirty="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08592" y="1739448"/>
            <a:ext cx="4261008" cy="3512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[2] 从个人的角度来理解</a:t>
            </a:r>
            <a:endParaRPr lang="zh-CN" altLang="en-US" sz="2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伟大事业的成功源自于每一个细节的完美。同样，任何一次重大灾难也源自于一些不起眼的小事上的失误。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因此，从个人的角度来讲：执行力就是“行动力”，就是每个员工在每个阶段都做到一丝不苟，从而最终不折不扣地完成任务。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896" t="6099" r="14533" b="14216"/>
          <a:stretch>
            <a:fillRect/>
          </a:stretch>
        </p:blipFill>
        <p:spPr>
          <a:xfrm>
            <a:off x="793750" y="1109345"/>
            <a:ext cx="5520690" cy="3409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70" y="981075"/>
            <a:ext cx="4762500" cy="4895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343725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DevOps</a:t>
            </a:r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工作法原则</a:t>
            </a:r>
            <a:endParaRPr lang="zh-CN" altLang="en-US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7395" y="1116965"/>
            <a:ext cx="9914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三个原则：</a:t>
            </a:r>
            <a:endParaRPr lang="zh-CN" altLang="en-US" sz="2400"/>
          </a:p>
          <a:p>
            <a:r>
              <a:rPr lang="en-US" altLang="zh-CN" sz="2400"/>
              <a:t>1. </a:t>
            </a:r>
            <a:r>
              <a:rPr lang="zh-CN" altLang="en-US" sz="2400"/>
              <a:t>流动</a:t>
            </a:r>
            <a:endParaRPr lang="zh-CN" altLang="en-US" sz="2400"/>
          </a:p>
          <a:p>
            <a:r>
              <a:rPr lang="en-US" altLang="zh-CN" sz="2400"/>
              <a:t>2. </a:t>
            </a:r>
            <a:r>
              <a:rPr lang="zh-CN" altLang="en-US" sz="2400"/>
              <a:t>反馈</a:t>
            </a:r>
            <a:endParaRPr lang="zh-CN" altLang="en-US" sz="2400"/>
          </a:p>
          <a:p>
            <a:r>
              <a:rPr lang="en-US" altLang="zh-CN" sz="2400"/>
              <a:t>3. </a:t>
            </a:r>
            <a:r>
              <a:rPr lang="zh-CN" altLang="en-US" sz="2400"/>
              <a:t>持续学习和实验</a:t>
            </a:r>
            <a:br>
              <a:rPr lang="zh-CN" altLang="en-US" sz="2400"/>
            </a:br>
            <a:br>
              <a:rPr lang="zh-CN" altLang="en-US" sz="2400"/>
            </a:br>
            <a:r>
              <a:rPr lang="zh-CN" altLang="en-US" sz="2000">
                <a:hlinkClick r:id="rId1" action="ppaction://hlinkfile"/>
              </a:rPr>
              <a:t>详情</a:t>
            </a:r>
            <a:endParaRPr lang="zh-CN" altLang="en-US" sz="2000">
              <a:hlinkClick r:id="rId1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20" y="793750"/>
            <a:ext cx="605790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>
            <a:off x="1637340" y="2647293"/>
            <a:ext cx="7779399" cy="1644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 flipH="1" flipV="1">
            <a:off x="815609" y="2606654"/>
            <a:ext cx="7779399" cy="1644693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3384511" y="0"/>
            <a:ext cx="3483647" cy="6858000"/>
          </a:xfrm>
          <a:prstGeom prst="parallelogram">
            <a:avLst>
              <a:gd name="adj" fmla="val 88908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84208" y="1971080"/>
            <a:ext cx="15909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37525D"/>
                </a:solidFill>
                <a:effectLst>
                  <a:outerShdw blurRad="101600" dist="50800" dir="5400000" algn="ctr" rotWithShape="0">
                    <a:srgbClr val="000000">
                      <a:alpha val="96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02</a:t>
            </a:r>
            <a:endParaRPr lang="zh-CN" altLang="en-US" sz="6600" dirty="0">
              <a:solidFill>
                <a:srgbClr val="37525D"/>
              </a:solidFill>
              <a:effectLst>
                <a:outerShdw blurRad="101600" dist="50800" dir="5400000" algn="ctr" rotWithShape="0">
                  <a:srgbClr val="000000">
                    <a:alpha val="96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2778" y="3429000"/>
            <a:ext cx="41814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SAFe® DevOps</a:t>
            </a:r>
            <a:endParaRPr lang="en-US" altLang="zh-CN" sz="4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938" y="393399"/>
            <a:ext cx="26943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dirty="0">
                <a:solidFill>
                  <a:srgbClr val="37525D"/>
                </a:solidFill>
                <a:ea typeface="思源黑体 CN Medium" panose="020B0600000000000000" pitchFamily="34" charset="-122"/>
                <a:cs typeface="+mn-lt"/>
                <a:sym typeface="+mn-ea"/>
              </a:rPr>
              <a:t>SAFe®</a:t>
            </a:r>
            <a:r>
              <a:rPr lang="en-US" altLang="zh-CN" sz="32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 </a:t>
            </a:r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DevOps</a:t>
            </a:r>
            <a:endParaRPr lang="en-US" altLang="zh-CN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930" y="1191895"/>
            <a:ext cx="77984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SAFe(Scaled Agile Framework) 大规模敏捷框架，基于敏捷和精益的最佳实践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参考：</a:t>
            </a:r>
            <a:r>
              <a:rPr lang="zh-CN" altLang="en-US">
                <a:hlinkClick r:id="rId1" action="ppaction://hlinkfile"/>
              </a:rPr>
              <a:t>https://www.scaledagileframework.com/devops/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2247900"/>
            <a:ext cx="6191250" cy="3876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32015" y="2359660"/>
            <a:ext cx="46716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rgbClr val="37525D"/>
                </a:solidFill>
                <a:sym typeface="+mn-ea"/>
              </a:rPr>
              <a:t>DevOps</a:t>
            </a:r>
            <a:r>
              <a:rPr lang="zh-CN" altLang="en-US" dirty="0">
                <a:solidFill>
                  <a:srgbClr val="37525D"/>
                </a:solidFill>
                <a:sym typeface="+mn-ea"/>
              </a:rPr>
              <a:t>精髓</a:t>
            </a:r>
            <a:r>
              <a:rPr lang="en-US" altLang="zh-CN" dirty="0">
                <a:solidFill>
                  <a:srgbClr val="37525D"/>
                </a:solidFill>
                <a:sym typeface="+mn-ea"/>
              </a:rPr>
              <a:t>- CALMS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1.Culture - </a:t>
            </a:r>
            <a:r>
              <a:rPr lang="zh-CN" altLang="en-US">
                <a:sym typeface="+mn-ea"/>
              </a:rPr>
              <a:t>拥抱变革促进协作和沟通；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2.Automation - </a:t>
            </a:r>
            <a:r>
              <a:rPr lang="zh-CN" altLang="en-US">
                <a:sym typeface="+mn-ea"/>
              </a:rPr>
              <a:t>将人为干预的环节从价值链中消除；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3.Lean</a:t>
            </a:r>
            <a:r>
              <a:rPr lang="zh-CN" altLang="en-US">
                <a:sym typeface="+mn-ea"/>
              </a:rPr>
              <a:t>（精益）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使用精益原则促使高效率循环周期；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4.Metrics</a:t>
            </a:r>
            <a:r>
              <a:rPr lang="zh-CN" altLang="en-US">
                <a:sym typeface="+mn-ea"/>
              </a:rPr>
              <a:t>（指标）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度量每个环节，并通过过数据来改进循环周期；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5.Sharing</a:t>
            </a:r>
            <a:r>
              <a:rPr lang="zh-CN" altLang="en-US">
                <a:sym typeface="+mn-ea"/>
              </a:rPr>
              <a:t>（分享）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与他人分享成功与失败的经验，并从中不断学习改进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39217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The DevOps Handbook</a:t>
            </a:r>
            <a:endParaRPr lang="en-US" altLang="zh-CN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930" y="1191895"/>
            <a:ext cx="112331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Imagine a world where product owners, Development, QA, IT Operations, </a:t>
            </a:r>
            <a:endParaRPr lang="zh-CN" altLang="en-US" sz="2400"/>
          </a:p>
          <a:p>
            <a:pPr algn="l"/>
            <a:r>
              <a:rPr lang="zh-CN" altLang="en-US" sz="2400"/>
              <a:t>and Infosec work together, not only to help each other, but also to </a:t>
            </a:r>
            <a:r>
              <a:rPr lang="zh-CN" altLang="en-US" sz="2400" b="1"/>
              <a:t>ensure that the overall organization succeeds</a:t>
            </a:r>
            <a:r>
              <a:rPr lang="zh-CN" altLang="en-US" sz="2400"/>
              <a:t>. </a:t>
            </a:r>
            <a:endParaRPr lang="zh-CN" altLang="en-US" sz="2400"/>
          </a:p>
          <a:p>
            <a:pPr algn="l"/>
            <a:r>
              <a:rPr lang="zh-CN" altLang="en-US" sz="2400"/>
              <a:t>By working </a:t>
            </a:r>
            <a:r>
              <a:rPr lang="zh-CN" altLang="en-US" sz="2400" b="1"/>
              <a:t>toward a common goal</a:t>
            </a:r>
            <a:r>
              <a:rPr lang="zh-CN" altLang="en-US" sz="2400"/>
              <a:t>, they enable the </a:t>
            </a:r>
            <a:r>
              <a:rPr lang="zh-CN" altLang="en-US" sz="2400" b="1"/>
              <a:t>fast flow of planned work </a:t>
            </a:r>
            <a:endParaRPr lang="zh-CN" altLang="en-US" sz="2400" b="1"/>
          </a:p>
          <a:p>
            <a:pPr algn="l"/>
            <a:r>
              <a:rPr lang="zh-CN" altLang="en-US" sz="2400" b="1"/>
              <a:t>into production</a:t>
            </a:r>
            <a:r>
              <a:rPr lang="zh-CN" altLang="en-US" sz="2400"/>
              <a:t>, while achieving world-class stability, reliability, availability, </a:t>
            </a:r>
            <a:endParaRPr lang="zh-CN" altLang="en-US" sz="2400"/>
          </a:p>
          <a:p>
            <a:pPr algn="l"/>
            <a:r>
              <a:rPr lang="zh-CN" altLang="en-US" sz="2400"/>
              <a:t>and security.</a:t>
            </a:r>
            <a:endParaRPr lang="zh-CN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637073411257168381</Template>
  <TotalTime>0</TotalTime>
  <Words>3241</Words>
  <Application>WPS 演示</Application>
  <PresentationFormat>宽屏</PresentationFormat>
  <Paragraphs>202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8" baseType="lpstr">
      <vt:lpstr>Arial</vt:lpstr>
      <vt:lpstr>方正书宋_GBK</vt:lpstr>
      <vt:lpstr>Wingdings</vt:lpstr>
      <vt:lpstr>造字工房方黑（非商用）常规体</vt:lpstr>
      <vt:lpstr>苹方-简</vt:lpstr>
      <vt:lpstr>思源黑体 CN Medium</vt:lpstr>
      <vt:lpstr>造字工房力黑（非商用）常规体</vt:lpstr>
      <vt:lpstr>思源黑体 CN Light</vt:lpstr>
      <vt:lpstr>华文细黑</vt:lpstr>
      <vt:lpstr>黑体-简</vt:lpstr>
      <vt:lpstr>等线</vt:lpstr>
      <vt:lpstr>汉仪中等线KW</vt:lpstr>
      <vt:lpstr>微软雅黑</vt:lpstr>
      <vt:lpstr>汉仪旗黑KW</vt:lpstr>
      <vt:lpstr>宋体</vt:lpstr>
      <vt:lpstr>Arial Unicode MS</vt:lpstr>
      <vt:lpstr>汉仪书宋二KW</vt:lpstr>
      <vt:lpstr>冬青黑体简体中文</vt:lpstr>
      <vt:lpstr>等线 Light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京东-影响地图</vt:lpstr>
      <vt:lpstr>PowerPoint 演示文稿</vt:lpstr>
      <vt:lpstr>PowerPoint 演示文稿</vt:lpstr>
      <vt:lpstr>PowerPoint 演示文稿</vt:lpstr>
      <vt:lpstr>原型故事地图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jialin</dc:creator>
  <cp:lastModifiedBy>liuwei</cp:lastModifiedBy>
  <cp:revision>164</cp:revision>
  <dcterms:created xsi:type="dcterms:W3CDTF">2020-07-20T11:00:45Z</dcterms:created>
  <dcterms:modified xsi:type="dcterms:W3CDTF">2020-07-20T11:00:45Z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2052-2.3.0.3701</vt:lpwstr>
  </property>
</Properties>
</file>